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28"/>
  </p:notesMasterIdLst>
  <p:sldIdLst>
    <p:sldId id="257" r:id="rId2"/>
    <p:sldId id="306" r:id="rId3"/>
    <p:sldId id="279" r:id="rId4"/>
    <p:sldId id="308" r:id="rId5"/>
    <p:sldId id="310" r:id="rId6"/>
    <p:sldId id="329" r:id="rId7"/>
    <p:sldId id="309" r:id="rId8"/>
    <p:sldId id="325" r:id="rId9"/>
    <p:sldId id="312" r:id="rId10"/>
    <p:sldId id="326" r:id="rId11"/>
    <p:sldId id="313" r:id="rId12"/>
    <p:sldId id="317" r:id="rId13"/>
    <p:sldId id="316" r:id="rId14"/>
    <p:sldId id="331" r:id="rId15"/>
    <p:sldId id="330" r:id="rId16"/>
    <p:sldId id="318" r:id="rId17"/>
    <p:sldId id="307" r:id="rId18"/>
    <p:sldId id="328" r:id="rId19"/>
    <p:sldId id="319" r:id="rId20"/>
    <p:sldId id="322" r:id="rId21"/>
    <p:sldId id="323" r:id="rId22"/>
    <p:sldId id="324" r:id="rId23"/>
    <p:sldId id="327" r:id="rId24"/>
    <p:sldId id="334" r:id="rId25"/>
    <p:sldId id="336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8000"/>
    <a:srgbClr val="66FF6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2890A-1079-4141-B7D1-2A98B4F05BDA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5141F-952B-4684-BDD9-76016645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0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ge79e1e1bf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Google Shape;4881;ge79e1e1bf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141F-952B-4684-BDD9-76016645E2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1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b85066cda2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b85066cda2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DF5E-6EAC-5599-0FB1-10D0FF946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6665E-9DD1-BF11-C2D9-530333F20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8D3F5-7F21-C340-CE47-134B6B4D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A85A-A75F-EFF5-522B-A104262D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9D7D6-0F06-0CC0-3D69-A832533F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5D23-49C7-E0D5-B37D-9A8C401D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251F0-BCB9-312E-D2C1-6AD3C2F8D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D946-3A25-4D31-8E58-10268D28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2641-7FBF-7B2E-D11A-D02ECB24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A1CDF-DC0B-012D-998D-4DF4BCEC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7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BA8C-9BDB-70A4-FFCF-8B459A137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16989-BBE4-629C-503B-B959C3EF1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AFE38-F8B7-1928-6062-E0C7C2DF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FBE2A-9B77-3A81-CDDF-AF24AA5F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3DCBD-F466-7320-73DB-5D7A0817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18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9" name="Google Shape;1839;p25"/>
          <p:cNvGrpSpPr/>
          <p:nvPr/>
        </p:nvGrpSpPr>
        <p:grpSpPr>
          <a:xfrm>
            <a:off x="6347928" y="-301421"/>
            <a:ext cx="3284161" cy="3284161"/>
            <a:chOff x="-1724550" y="3745650"/>
            <a:chExt cx="862800" cy="862800"/>
          </a:xfrm>
        </p:grpSpPr>
        <p:sp>
          <p:nvSpPr>
            <p:cNvPr id="1840" name="Google Shape;1840;p25"/>
            <p:cNvSpPr/>
            <p:nvPr/>
          </p:nvSpPr>
          <p:spPr>
            <a:xfrm>
              <a:off x="-1581000" y="3889200"/>
              <a:ext cx="575700" cy="575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-1616700" y="3853500"/>
              <a:ext cx="647100" cy="647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-1724550" y="3745650"/>
              <a:ext cx="862800" cy="862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-1687050" y="3783150"/>
              <a:ext cx="787800" cy="787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-1651350" y="3818850"/>
              <a:ext cx="716400" cy="716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-1547400" y="3922800"/>
              <a:ext cx="508500" cy="508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-1512900" y="3957450"/>
              <a:ext cx="439500" cy="439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-1477050" y="3993300"/>
              <a:ext cx="367800" cy="367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-1705200" y="3765000"/>
              <a:ext cx="824100" cy="824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-1668600" y="3801600"/>
              <a:ext cx="750900" cy="750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-1633800" y="3836400"/>
              <a:ext cx="681300" cy="681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-1598300" y="3871900"/>
              <a:ext cx="610200" cy="610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-1563825" y="3906425"/>
              <a:ext cx="541200" cy="541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-1530325" y="3939875"/>
              <a:ext cx="474300" cy="474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-1494600" y="3975600"/>
              <a:ext cx="402900" cy="402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55" name="Google Shape;1855;p25"/>
          <p:cNvGrpSpPr/>
          <p:nvPr/>
        </p:nvGrpSpPr>
        <p:grpSpPr>
          <a:xfrm rot="-5400000">
            <a:off x="-414911" y="5315728"/>
            <a:ext cx="1954432" cy="777296"/>
            <a:chOff x="-3583200" y="3193700"/>
            <a:chExt cx="980550" cy="390000"/>
          </a:xfrm>
        </p:grpSpPr>
        <p:sp>
          <p:nvSpPr>
            <p:cNvPr id="1856" name="Google Shape;1856;p25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8" name="Google Shape;1888;p25"/>
          <p:cNvSpPr/>
          <p:nvPr/>
        </p:nvSpPr>
        <p:spPr>
          <a:xfrm>
            <a:off x="-819800" y="-643133"/>
            <a:ext cx="4142000" cy="41420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9" name="Google Shape;1889;p25"/>
          <p:cNvSpPr/>
          <p:nvPr/>
        </p:nvSpPr>
        <p:spPr>
          <a:xfrm rot="-5400000">
            <a:off x="10934433" y="803845"/>
            <a:ext cx="1898200" cy="280331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90" name="Google Shape;1890;p25"/>
          <p:cNvGrpSpPr/>
          <p:nvPr/>
        </p:nvGrpSpPr>
        <p:grpSpPr>
          <a:xfrm rot="10800000">
            <a:off x="10532801" y="5208851"/>
            <a:ext cx="1610300" cy="1610300"/>
            <a:chOff x="-1473400" y="5668075"/>
            <a:chExt cx="1207725" cy="1207725"/>
          </a:xfrm>
        </p:grpSpPr>
        <p:sp>
          <p:nvSpPr>
            <p:cNvPr id="1891" name="Google Shape;1891;p25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19" name="Google Shape;1919;p25"/>
          <p:cNvSpPr/>
          <p:nvPr/>
        </p:nvSpPr>
        <p:spPr>
          <a:xfrm>
            <a:off x="663800" y="483600"/>
            <a:ext cx="10864400" cy="5890800"/>
          </a:xfrm>
          <a:prstGeom prst="roundRect">
            <a:avLst>
              <a:gd name="adj" fmla="val 83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0" name="Google Shape;1920;p25"/>
          <p:cNvSpPr/>
          <p:nvPr/>
        </p:nvSpPr>
        <p:spPr>
          <a:xfrm>
            <a:off x="1070633" y="801767"/>
            <a:ext cx="153600" cy="15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1" name="Google Shape;1921;p25"/>
          <p:cNvSpPr/>
          <p:nvPr/>
        </p:nvSpPr>
        <p:spPr>
          <a:xfrm>
            <a:off x="1377900" y="801767"/>
            <a:ext cx="153600" cy="1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2" name="Google Shape;1922;p25"/>
          <p:cNvSpPr/>
          <p:nvPr/>
        </p:nvSpPr>
        <p:spPr>
          <a:xfrm>
            <a:off x="1685167" y="801767"/>
            <a:ext cx="153600" cy="15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3" name="Google Shape;1923;p25"/>
          <p:cNvSpPr txBox="1">
            <a:spLocks noGrp="1"/>
          </p:cNvSpPr>
          <p:nvPr>
            <p:ph type="title"/>
          </p:nvPr>
        </p:nvSpPr>
        <p:spPr>
          <a:xfrm>
            <a:off x="663467" y="1199333"/>
            <a:ext cx="10864400" cy="82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24" name="Google Shape;1924;p25"/>
          <p:cNvSpPr txBox="1">
            <a:spLocks noGrp="1"/>
          </p:cNvSpPr>
          <p:nvPr>
            <p:ph type="subTitle" idx="1"/>
          </p:nvPr>
        </p:nvSpPr>
        <p:spPr>
          <a:xfrm>
            <a:off x="7097684" y="3201733"/>
            <a:ext cx="3090800" cy="11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124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/>
          <p:nvPr/>
        </p:nvSpPr>
        <p:spPr>
          <a:xfrm>
            <a:off x="2669033" y="128551"/>
            <a:ext cx="673200" cy="67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9" name="Google Shape;409;p7"/>
          <p:cNvGrpSpPr/>
          <p:nvPr/>
        </p:nvGrpSpPr>
        <p:grpSpPr>
          <a:xfrm>
            <a:off x="2959505" y="6036728"/>
            <a:ext cx="1954432" cy="777296"/>
            <a:chOff x="-3583200" y="3193700"/>
            <a:chExt cx="980550" cy="390000"/>
          </a:xfrm>
        </p:grpSpPr>
        <p:sp>
          <p:nvSpPr>
            <p:cNvPr id="410" name="Google Shape;410;p7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2" name="Google Shape;442;p7"/>
          <p:cNvGrpSpPr/>
          <p:nvPr/>
        </p:nvGrpSpPr>
        <p:grpSpPr>
          <a:xfrm rot="10800000">
            <a:off x="10489918" y="5081101"/>
            <a:ext cx="1610300" cy="1610300"/>
            <a:chOff x="-1473400" y="5668075"/>
            <a:chExt cx="1207725" cy="1207725"/>
          </a:xfrm>
        </p:grpSpPr>
        <p:sp>
          <p:nvSpPr>
            <p:cNvPr id="443" name="Google Shape;443;p7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1" name="Google Shape;471;p7"/>
          <p:cNvSpPr/>
          <p:nvPr/>
        </p:nvSpPr>
        <p:spPr>
          <a:xfrm>
            <a:off x="-566600" y="1358000"/>
            <a:ext cx="4142000" cy="41420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7"/>
          <p:cNvSpPr/>
          <p:nvPr/>
        </p:nvSpPr>
        <p:spPr>
          <a:xfrm>
            <a:off x="663800" y="483600"/>
            <a:ext cx="10864400" cy="5890800"/>
          </a:xfrm>
          <a:prstGeom prst="roundRect">
            <a:avLst>
              <a:gd name="adj" fmla="val 83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7"/>
          <p:cNvSpPr/>
          <p:nvPr/>
        </p:nvSpPr>
        <p:spPr>
          <a:xfrm>
            <a:off x="1070633" y="801767"/>
            <a:ext cx="153600" cy="15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7"/>
          <p:cNvSpPr/>
          <p:nvPr/>
        </p:nvSpPr>
        <p:spPr>
          <a:xfrm>
            <a:off x="1377900" y="801767"/>
            <a:ext cx="153600" cy="1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5" name="Google Shape;475;p7"/>
          <p:cNvSpPr/>
          <p:nvPr/>
        </p:nvSpPr>
        <p:spPr>
          <a:xfrm>
            <a:off x="1685167" y="801767"/>
            <a:ext cx="153600" cy="15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6" name="Google Shape;476;p7"/>
          <p:cNvSpPr txBox="1">
            <a:spLocks noGrp="1"/>
          </p:cNvSpPr>
          <p:nvPr>
            <p:ph type="title"/>
          </p:nvPr>
        </p:nvSpPr>
        <p:spPr>
          <a:xfrm>
            <a:off x="663467" y="1199333"/>
            <a:ext cx="10864400" cy="82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7" name="Google Shape;477;p7"/>
          <p:cNvSpPr txBox="1">
            <a:spLocks noGrp="1"/>
          </p:cNvSpPr>
          <p:nvPr>
            <p:ph type="body" idx="1"/>
          </p:nvPr>
        </p:nvSpPr>
        <p:spPr>
          <a:xfrm>
            <a:off x="3347400" y="2656967"/>
            <a:ext cx="5497200" cy="265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8" name="Google Shape;478;p7"/>
          <p:cNvSpPr/>
          <p:nvPr/>
        </p:nvSpPr>
        <p:spPr>
          <a:xfrm rot="5400000">
            <a:off x="10853983" y="118812"/>
            <a:ext cx="1898200" cy="280331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4705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8"/>
          <p:cNvGrpSpPr/>
          <p:nvPr/>
        </p:nvGrpSpPr>
        <p:grpSpPr>
          <a:xfrm>
            <a:off x="9196877" y="3407564"/>
            <a:ext cx="3284161" cy="3284161"/>
            <a:chOff x="-1724550" y="3745650"/>
            <a:chExt cx="862800" cy="862800"/>
          </a:xfrm>
        </p:grpSpPr>
        <p:sp>
          <p:nvSpPr>
            <p:cNvPr id="481" name="Google Shape;481;p8"/>
            <p:cNvSpPr/>
            <p:nvPr/>
          </p:nvSpPr>
          <p:spPr>
            <a:xfrm>
              <a:off x="-1581000" y="3889200"/>
              <a:ext cx="575700" cy="575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-1616700" y="3853500"/>
              <a:ext cx="647100" cy="647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-1724550" y="3745650"/>
              <a:ext cx="862800" cy="862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-1687050" y="3783150"/>
              <a:ext cx="787800" cy="78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-1651350" y="3818850"/>
              <a:ext cx="716400" cy="71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-1547400" y="3922800"/>
              <a:ext cx="508500" cy="50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-1512900" y="3957450"/>
              <a:ext cx="439500" cy="43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-1477050" y="3993300"/>
              <a:ext cx="367800" cy="367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-1705200" y="3765000"/>
              <a:ext cx="824100" cy="82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-1668600" y="3801600"/>
              <a:ext cx="750900" cy="75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-1633800" y="3836400"/>
              <a:ext cx="681300" cy="68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-1598300" y="3871900"/>
              <a:ext cx="610200" cy="610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-1563825" y="3906425"/>
              <a:ext cx="541200" cy="541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-1530325" y="3939875"/>
              <a:ext cx="474300" cy="4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-1494600" y="3975600"/>
              <a:ext cx="402900" cy="40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6" name="Google Shape;496;p8"/>
          <p:cNvSpPr/>
          <p:nvPr/>
        </p:nvSpPr>
        <p:spPr>
          <a:xfrm>
            <a:off x="614367" y="5808151"/>
            <a:ext cx="673200" cy="67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7" name="Google Shape;497;p8"/>
          <p:cNvGrpSpPr/>
          <p:nvPr/>
        </p:nvGrpSpPr>
        <p:grpSpPr>
          <a:xfrm rot="10800000">
            <a:off x="3177985" y="5648834"/>
            <a:ext cx="1610300" cy="1610300"/>
            <a:chOff x="-1473400" y="5668075"/>
            <a:chExt cx="1207725" cy="1207725"/>
          </a:xfrm>
        </p:grpSpPr>
        <p:sp>
          <p:nvSpPr>
            <p:cNvPr id="498" name="Google Shape;498;p8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6" name="Google Shape;526;p8"/>
          <p:cNvGrpSpPr/>
          <p:nvPr/>
        </p:nvGrpSpPr>
        <p:grpSpPr>
          <a:xfrm rot="5400000">
            <a:off x="5118789" y="-24139"/>
            <a:ext cx="1954432" cy="777296"/>
            <a:chOff x="-3583200" y="3193700"/>
            <a:chExt cx="980550" cy="390000"/>
          </a:xfrm>
        </p:grpSpPr>
        <p:sp>
          <p:nvSpPr>
            <p:cNvPr id="527" name="Google Shape;527;p8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9" name="Google Shape;559;p8"/>
          <p:cNvSpPr/>
          <p:nvPr/>
        </p:nvSpPr>
        <p:spPr>
          <a:xfrm>
            <a:off x="513583" y="579179"/>
            <a:ext cx="1898200" cy="280331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0" name="Google Shape;560;p8"/>
          <p:cNvGrpSpPr/>
          <p:nvPr/>
        </p:nvGrpSpPr>
        <p:grpSpPr>
          <a:xfrm rot="5400000">
            <a:off x="-26261" y="2945179"/>
            <a:ext cx="1954432" cy="777296"/>
            <a:chOff x="-3583200" y="3193700"/>
            <a:chExt cx="980550" cy="390000"/>
          </a:xfrm>
        </p:grpSpPr>
        <p:sp>
          <p:nvSpPr>
            <p:cNvPr id="561" name="Google Shape;561;p8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8610100" y="-3100733"/>
            <a:ext cx="4142000" cy="414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4" name="Google Shape;594;p8"/>
          <p:cNvSpPr txBox="1">
            <a:spLocks noGrp="1"/>
          </p:cNvSpPr>
          <p:nvPr>
            <p:ph type="ctrTitle"/>
          </p:nvPr>
        </p:nvSpPr>
        <p:spPr>
          <a:xfrm>
            <a:off x="2238633" y="1579567"/>
            <a:ext cx="7714800" cy="370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939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C1A0-666E-0065-2E58-0EE9CF39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D898-C133-34EE-AFDA-EC818E0A7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A9F2-7312-22F2-E857-6A59830E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8DDE-964F-9CD8-9B95-BC6549A8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4C579-48C0-986F-6EAD-DCE07E65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FBE5-89E4-B4FF-C64B-172DA172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04901-7169-AC04-38D7-4ED365DC8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8B7B-D691-236F-6E25-DB270B60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A0CDD-AA41-506A-314F-63FCFBA4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4A23-29A8-D0D1-FB71-D70B3083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9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4FD0-C63F-8DF7-0001-BD0BDCBF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3A07-518C-EE7C-6E29-D5CF6FE2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76CB6-90EB-4C14-10B3-B1F68809E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27E2C-4E22-52D7-72D4-ADFB1AF9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45E0B-18AD-6E44-CCC6-79C5211B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16B93-0660-EF29-5471-4F796A02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D043-2838-505B-94EB-3A3F4B07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67CB9-49F7-A5FF-D4AD-EFA5DCCE1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1B26D-06EF-923A-7758-BD499A8AA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3A835-EBBC-6D5D-E822-52C197759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0C718-340E-C567-9B91-FFB9457E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4782EB-5F40-1780-B4B4-9368FFE6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5B2C1A-3282-F0AE-9E2A-3B370BCC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A302A-53FF-5D7B-761B-09E3C64C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7FB3-5802-1EEC-BEF6-66596A26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0982D-AAB9-5F21-5A18-195F5278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F52C4-F69B-30E8-1E04-BF127C7C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BEB99-2413-6942-9DF6-904DDBBD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8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9F5B4-27C5-76FB-E4C7-BEC0D65D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7A194-DF12-BB45-F35C-16E61A79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82C4-F56D-3950-1890-AD42F332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0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8F30-FE1A-8BBB-77CB-4A9518EF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6625A-2AAC-85CB-536B-86C5C582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E7EA6-274A-D255-0439-6EAE70752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1AF9B-B04F-2FE4-62FB-9CA9069A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0959-D1F6-0FE9-85AF-58E0ABD2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02E65-50AB-931C-4443-E433D7EB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4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6FF1-6B5A-6D59-67DF-00DE7090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22BCC-A231-DA49-9DB0-A0D084142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6314B-C984-81CE-28C6-D50A269AF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37EFD-F6F6-6870-1053-5E54E15C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457CC-D64D-24A0-AF88-ED06E41E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B69F5-1EC3-0DA4-6B21-31F03985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7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DB06D-FE72-FE28-D426-3B8FD6BCD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C72B0-3D82-78F0-80D2-7D7BDE0CF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E1AC7-086F-3FCC-0962-13B11B98B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3A95E-21C4-1626-4836-6C821193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2E2E3-CE88-5944-01CB-28A3AFE5F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5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datasets/olistbr/brazilian-ecommerce" TargetMode="External"/><Relationship Id="rId5" Type="http://schemas.openxmlformats.org/officeDocument/2006/relationships/hyperlink" Target="https://datasetsearch.research.google.com/search?query=Telco%20Customer%20Churn%20&amp;docid=L2cvMTFsbDF0dzJ5NA%3D%3D" TargetMode="External"/><Relationship Id="rId4" Type="http://schemas.openxmlformats.org/officeDocument/2006/relationships/hyperlink" Target="http://www.olis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-1"/>
            <a:ext cx="6902246" cy="4498924"/>
          </a:xfrm>
        </p:spPr>
        <p:txBody>
          <a:bodyPr anchor="ctr">
            <a:normAutofit/>
          </a:bodyPr>
          <a:lstStyle/>
          <a:p>
            <a:r>
              <a:rPr lang="en-US" sz="96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US" sz="8000" b="1" i="0" dirty="0">
                <a:solidFill>
                  <a:srgbClr val="66FF66"/>
                </a:solidFill>
                <a:effectLst/>
                <a:latin typeface="Segoe UI" panose="020B0502040204020203" pitchFamily="34" charset="0"/>
              </a:rPr>
              <a:t>l</a:t>
            </a:r>
            <a:r>
              <a:rPr lang="en-US" sz="8000" b="1" i="0" dirty="0">
                <a:solidFill>
                  <a:srgbClr val="118DFF"/>
                </a:solidFill>
                <a:effectLst/>
                <a:latin typeface="Segoe UI" panose="020B0502040204020203" pitchFamily="34" charset="0"/>
              </a:rPr>
              <a:t>i</a:t>
            </a:r>
            <a:r>
              <a:rPr lang="en-US" sz="80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  <a:t>st</a:t>
            </a:r>
            <a:r>
              <a:rPr lang="en-US" sz="8000" b="1" i="0" dirty="0">
                <a:solidFill>
                  <a:srgbClr val="118DFF"/>
                </a:solidFill>
                <a:effectLst/>
                <a:latin typeface="Segoe UI" panose="020B0502040204020203" pitchFamily="34" charset="0"/>
              </a:rPr>
              <a:t> </a:t>
            </a:r>
            <a:br>
              <a:rPr lang="en-US" sz="8000" b="1" i="0" dirty="0">
                <a:solidFill>
                  <a:srgbClr val="118DFF"/>
                </a:solidFill>
                <a:effectLst/>
                <a:latin typeface="Segoe UI" panose="020B0502040204020203" pitchFamily="34" charset="0"/>
              </a:rPr>
            </a:br>
            <a:r>
              <a:rPr lang="en-US" sz="8000" b="1" i="0" dirty="0">
                <a:solidFill>
                  <a:srgbClr val="008000"/>
                </a:solidFill>
                <a:effectLst/>
                <a:latin typeface="Segoe UI" panose="020B0502040204020203" pitchFamily="34" charset="0"/>
              </a:rPr>
              <a:t>Brazilian</a:t>
            </a:r>
            <a:r>
              <a:rPr lang="en-US" sz="80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  <a:t> </a:t>
            </a:r>
            <a:br>
              <a:rPr lang="en-US" sz="80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</a:br>
            <a:r>
              <a:rPr lang="en-US" sz="80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  <a:t>E-Commerce</a:t>
            </a:r>
            <a:endParaRPr lang="en-US" sz="80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B2693-7729-B296-8E0A-ADBE2FB7B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85737"/>
            <a:ext cx="5514975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E6A93C-5CE1-1B39-85C6-35FB7E2F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7" y="1581232"/>
            <a:ext cx="10928501" cy="52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72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D4ECB15-0621-3C16-30F5-FD5294E51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55" y="1581233"/>
            <a:ext cx="9957289" cy="498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23054E-A95A-E77C-9B62-7EC536D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1581233"/>
            <a:ext cx="10119359" cy="5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6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B6D7DA-0133-15B6-8C38-BB802FBD4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519840"/>
            <a:ext cx="10696652" cy="51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3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3654B-4AFE-B270-7CFD-62F4B591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6" y="1466850"/>
            <a:ext cx="10864400" cy="51149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6F13CC-FEE4-C094-188F-F30CE90D1D31}"/>
              </a:ext>
            </a:extLst>
          </p:cNvPr>
          <p:cNvSpPr txBox="1">
            <a:spLocks/>
          </p:cNvSpPr>
          <p:nvPr/>
        </p:nvSpPr>
        <p:spPr>
          <a:xfrm>
            <a:off x="581026" y="452245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6" name="Google Shape;14791;p77">
            <a:extLst>
              <a:ext uri="{FF2B5EF4-FFF2-40B4-BE49-F238E27FC236}">
                <a16:creationId xmlns:a16="http://schemas.microsoft.com/office/drawing/2014/main" id="{43EC441C-F0CE-2274-8CA1-F9A2ACAE1CC0}"/>
              </a:ext>
            </a:extLst>
          </p:cNvPr>
          <p:cNvGrpSpPr/>
          <p:nvPr/>
        </p:nvGrpSpPr>
        <p:grpSpPr>
          <a:xfrm>
            <a:off x="10102336" y="644461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7" name="Google Shape;14792;p77">
              <a:extLst>
                <a:ext uri="{FF2B5EF4-FFF2-40B4-BE49-F238E27FC236}">
                  <a16:creationId xmlns:a16="http://schemas.microsoft.com/office/drawing/2014/main" id="{966537AF-4AD6-BC32-21DF-75BACCC9F1BD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4793;p77">
              <a:extLst>
                <a:ext uri="{FF2B5EF4-FFF2-40B4-BE49-F238E27FC236}">
                  <a16:creationId xmlns:a16="http://schemas.microsoft.com/office/drawing/2014/main" id="{6D032920-992E-072D-C146-DD3E633ECD45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4794;p77">
              <a:extLst>
                <a:ext uri="{FF2B5EF4-FFF2-40B4-BE49-F238E27FC236}">
                  <a16:creationId xmlns:a16="http://schemas.microsoft.com/office/drawing/2014/main" id="{AFF0EB03-1CFF-2C9B-988B-81FA9B06D119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4795;p77">
              <a:extLst>
                <a:ext uri="{FF2B5EF4-FFF2-40B4-BE49-F238E27FC236}">
                  <a16:creationId xmlns:a16="http://schemas.microsoft.com/office/drawing/2014/main" id="{24B086EA-59DA-8186-52E7-10BFD1D44C9A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4796;p77">
              <a:extLst>
                <a:ext uri="{FF2B5EF4-FFF2-40B4-BE49-F238E27FC236}">
                  <a16:creationId xmlns:a16="http://schemas.microsoft.com/office/drawing/2014/main" id="{5ECA2C99-8B3B-2571-86AD-8AED5EEC7C5E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4797;p77">
              <a:extLst>
                <a:ext uri="{FF2B5EF4-FFF2-40B4-BE49-F238E27FC236}">
                  <a16:creationId xmlns:a16="http://schemas.microsoft.com/office/drawing/2014/main" id="{4730F00F-85ED-3186-032F-5261D5A227D4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4798;p77">
              <a:extLst>
                <a:ext uri="{FF2B5EF4-FFF2-40B4-BE49-F238E27FC236}">
                  <a16:creationId xmlns:a16="http://schemas.microsoft.com/office/drawing/2014/main" id="{8A976A94-30DC-0829-8EBD-891ACAD3814E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4799;p77">
              <a:extLst>
                <a:ext uri="{FF2B5EF4-FFF2-40B4-BE49-F238E27FC236}">
                  <a16:creationId xmlns:a16="http://schemas.microsoft.com/office/drawing/2014/main" id="{4517241C-DFA6-DAEE-3BF7-E5D8D89AA18D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4800;p77">
              <a:extLst>
                <a:ext uri="{FF2B5EF4-FFF2-40B4-BE49-F238E27FC236}">
                  <a16:creationId xmlns:a16="http://schemas.microsoft.com/office/drawing/2014/main" id="{C71A85AE-2FCB-BCA6-18F0-05EF9FE4AF94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4801;p77">
              <a:extLst>
                <a:ext uri="{FF2B5EF4-FFF2-40B4-BE49-F238E27FC236}">
                  <a16:creationId xmlns:a16="http://schemas.microsoft.com/office/drawing/2014/main" id="{8730B609-BD1F-7B93-86F3-7B41691F5F6E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8731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A4F89A-1B78-9BBA-5E4A-A99FA021C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2" y="1344637"/>
            <a:ext cx="10864400" cy="532032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5A88CB-3844-64C4-3118-A4061E366752}"/>
              </a:ext>
            </a:extLst>
          </p:cNvPr>
          <p:cNvSpPr txBox="1">
            <a:spLocks/>
          </p:cNvSpPr>
          <p:nvPr/>
        </p:nvSpPr>
        <p:spPr>
          <a:xfrm>
            <a:off x="518052" y="433182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12" name="Google Shape;14791;p77">
            <a:extLst>
              <a:ext uri="{FF2B5EF4-FFF2-40B4-BE49-F238E27FC236}">
                <a16:creationId xmlns:a16="http://schemas.microsoft.com/office/drawing/2014/main" id="{5B51D2B0-BDCC-0407-8ADA-F68B6811BCC2}"/>
              </a:ext>
            </a:extLst>
          </p:cNvPr>
          <p:cNvGrpSpPr/>
          <p:nvPr/>
        </p:nvGrpSpPr>
        <p:grpSpPr>
          <a:xfrm>
            <a:off x="10045186" y="644615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Google Shape;14792;p77">
              <a:extLst>
                <a:ext uri="{FF2B5EF4-FFF2-40B4-BE49-F238E27FC236}">
                  <a16:creationId xmlns:a16="http://schemas.microsoft.com/office/drawing/2014/main" id="{C3E4A6A8-EF88-A896-FB76-FE1BB38A8BE3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4793;p77">
              <a:extLst>
                <a:ext uri="{FF2B5EF4-FFF2-40B4-BE49-F238E27FC236}">
                  <a16:creationId xmlns:a16="http://schemas.microsoft.com/office/drawing/2014/main" id="{0A67CAF1-6DAD-79BC-51C1-365B2F53F0CB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4794;p77">
              <a:extLst>
                <a:ext uri="{FF2B5EF4-FFF2-40B4-BE49-F238E27FC236}">
                  <a16:creationId xmlns:a16="http://schemas.microsoft.com/office/drawing/2014/main" id="{BD6AE083-C770-5321-941D-3245C6D85E60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4795;p77">
              <a:extLst>
                <a:ext uri="{FF2B5EF4-FFF2-40B4-BE49-F238E27FC236}">
                  <a16:creationId xmlns:a16="http://schemas.microsoft.com/office/drawing/2014/main" id="{C0D1496D-BF72-ACAB-A840-1991D735416D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4796;p77">
              <a:extLst>
                <a:ext uri="{FF2B5EF4-FFF2-40B4-BE49-F238E27FC236}">
                  <a16:creationId xmlns:a16="http://schemas.microsoft.com/office/drawing/2014/main" id="{2C1AB9B9-D93F-99C1-1D8A-E863A586BF6E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4797;p77">
              <a:extLst>
                <a:ext uri="{FF2B5EF4-FFF2-40B4-BE49-F238E27FC236}">
                  <a16:creationId xmlns:a16="http://schemas.microsoft.com/office/drawing/2014/main" id="{EFF9AD0D-98CB-86C2-0733-B9A0B8F949A8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4798;p77">
              <a:extLst>
                <a:ext uri="{FF2B5EF4-FFF2-40B4-BE49-F238E27FC236}">
                  <a16:creationId xmlns:a16="http://schemas.microsoft.com/office/drawing/2014/main" id="{B3CBF06F-3B01-2E6F-BB70-C4CAB7C8E494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4799;p77">
              <a:extLst>
                <a:ext uri="{FF2B5EF4-FFF2-40B4-BE49-F238E27FC236}">
                  <a16:creationId xmlns:a16="http://schemas.microsoft.com/office/drawing/2014/main" id="{7D6ECBCC-BC24-F570-867B-2BCA936DE0B5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4800;p77">
              <a:extLst>
                <a:ext uri="{FF2B5EF4-FFF2-40B4-BE49-F238E27FC236}">
                  <a16:creationId xmlns:a16="http://schemas.microsoft.com/office/drawing/2014/main" id="{A22C9FBA-4334-DC07-B511-2EB8F46E910F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4801;p77">
              <a:extLst>
                <a:ext uri="{FF2B5EF4-FFF2-40B4-BE49-F238E27FC236}">
                  <a16:creationId xmlns:a16="http://schemas.microsoft.com/office/drawing/2014/main" id="{BB93F3EE-DBB2-8DDE-7895-EF3B1A5A3309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1872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A7AE850-59F5-7E92-9F22-023894491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8" y="1466568"/>
            <a:ext cx="10864400" cy="522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9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E9F90B-AC6A-0826-CE03-F61C30F54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203200"/>
            <a:ext cx="11988800" cy="64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1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74FF01-D59A-2C10-1D45-7C4AEBB7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5250"/>
            <a:ext cx="119062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2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8CB48-A12E-6156-CCC0-793BD6A11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111760"/>
            <a:ext cx="1190752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2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2A1E5C-1659-4078-94C6-483BCEA56C54}"/>
              </a:ext>
            </a:extLst>
          </p:cNvPr>
          <p:cNvSpPr/>
          <p:nvPr/>
        </p:nvSpPr>
        <p:spPr>
          <a:xfrm>
            <a:off x="680342" y="440601"/>
            <a:ext cx="10822547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Nunito SemiBold"/>
              </a:rPr>
              <a:t>AGENDA</a:t>
            </a:r>
            <a:endParaRPr lang="en-US" sz="1867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Nunito SemiBold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6B739E-D2B2-4A9C-9A32-47839783FAFB}"/>
              </a:ext>
            </a:extLst>
          </p:cNvPr>
          <p:cNvGrpSpPr/>
          <p:nvPr/>
        </p:nvGrpSpPr>
        <p:grpSpPr>
          <a:xfrm>
            <a:off x="4347576" y="2237700"/>
            <a:ext cx="2919679" cy="812068"/>
            <a:chOff x="3434242" y="2344744"/>
            <a:chExt cx="2189760" cy="63987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7F0C812-4435-47A2-97A5-0A0E948D793A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63AD77-D509-43E9-B330-C4B9A8F38FA7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1BC5F-51F3-4833-8E51-98E9ADE39C72}"/>
                </a:ext>
              </a:extLst>
            </p:cNvPr>
            <p:cNvSpPr txBox="1"/>
            <p:nvPr/>
          </p:nvSpPr>
          <p:spPr>
            <a:xfrm>
              <a:off x="3781723" y="2344744"/>
              <a:ext cx="1749409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Data Gathering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62F083-8EAA-43B2-A8A5-7939AE15D3CD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10BBE5-386D-4A3F-9EE0-90A6BB77C50B}"/>
              </a:ext>
            </a:extLst>
          </p:cNvPr>
          <p:cNvGrpSpPr/>
          <p:nvPr/>
        </p:nvGrpSpPr>
        <p:grpSpPr>
          <a:xfrm>
            <a:off x="8191400" y="2331801"/>
            <a:ext cx="3168919" cy="847489"/>
            <a:chOff x="6317111" y="2363915"/>
            <a:chExt cx="2376691" cy="63561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3D47E28-FF76-48F5-BC91-78A1964A3535}"/>
                </a:ext>
              </a:extLst>
            </p:cNvPr>
            <p:cNvSpPr/>
            <p:nvPr/>
          </p:nvSpPr>
          <p:spPr>
            <a:xfrm>
              <a:off x="6317111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31373B-226D-4DF5-9534-164E044DD65A}"/>
                </a:ext>
              </a:extLst>
            </p:cNvPr>
            <p:cNvSpPr txBox="1"/>
            <p:nvPr/>
          </p:nvSpPr>
          <p:spPr>
            <a:xfrm>
              <a:off x="6355344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7AC3A6-F04C-4364-B9C7-15652B73CA30}"/>
                </a:ext>
              </a:extLst>
            </p:cNvPr>
            <p:cNvSpPr txBox="1"/>
            <p:nvPr/>
          </p:nvSpPr>
          <p:spPr>
            <a:xfrm>
              <a:off x="6504042" y="2376283"/>
              <a:ext cx="218976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Data Preprocessing 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D6A9DA-5D79-4D72-A5FC-0A3E5A0F835B}"/>
                </a:ext>
              </a:extLst>
            </p:cNvPr>
            <p:cNvCxnSpPr>
              <a:cxnSpLocks/>
            </p:cNvCxnSpPr>
            <p:nvPr/>
          </p:nvCxnSpPr>
          <p:spPr>
            <a:xfrm>
              <a:off x="6738761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4E4AD7-24B7-4D98-98DC-B9B8B242EE6E}"/>
              </a:ext>
            </a:extLst>
          </p:cNvPr>
          <p:cNvGrpSpPr/>
          <p:nvPr/>
        </p:nvGrpSpPr>
        <p:grpSpPr>
          <a:xfrm>
            <a:off x="867321" y="2262029"/>
            <a:ext cx="2919680" cy="827599"/>
            <a:chOff x="3434242" y="2363915"/>
            <a:chExt cx="2189760" cy="6207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B31ECDF-4CFD-493B-9350-4EC3199D6C77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69C2C8-DFB9-4D63-8A3A-0C1355E62330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40CA9D-A51C-4420-8A6D-79A3ACB0DE64}"/>
                </a:ext>
              </a:extLst>
            </p:cNvPr>
            <p:cNvSpPr txBox="1"/>
            <p:nvPr/>
          </p:nvSpPr>
          <p:spPr>
            <a:xfrm>
              <a:off x="3874592" y="2520375"/>
              <a:ext cx="174940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 Data Sources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F86C63-EE16-408B-B40A-7A6C22A7EFDE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10B0C-7695-43D5-BC55-66BF3EFBDEBA}"/>
              </a:ext>
            </a:extLst>
          </p:cNvPr>
          <p:cNvGrpSpPr/>
          <p:nvPr/>
        </p:nvGrpSpPr>
        <p:grpSpPr>
          <a:xfrm>
            <a:off x="4279004" y="3793849"/>
            <a:ext cx="3137796" cy="846639"/>
            <a:chOff x="6317111" y="2363915"/>
            <a:chExt cx="2294066" cy="63498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D5DFA7A-ABB1-4B7C-A2B3-D03830087C12}"/>
                </a:ext>
              </a:extLst>
            </p:cNvPr>
            <p:cNvSpPr/>
            <p:nvPr/>
          </p:nvSpPr>
          <p:spPr>
            <a:xfrm>
              <a:off x="6317111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9F4047-A039-4CEA-BBA3-BEDB9E8FFDFC}"/>
                </a:ext>
              </a:extLst>
            </p:cNvPr>
            <p:cNvSpPr txBox="1"/>
            <p:nvPr/>
          </p:nvSpPr>
          <p:spPr>
            <a:xfrm>
              <a:off x="6355344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20142D-A0FC-452D-9E65-0CB5FC7CEFED}"/>
                </a:ext>
              </a:extLst>
            </p:cNvPr>
            <p:cNvSpPr txBox="1"/>
            <p:nvPr/>
          </p:nvSpPr>
          <p:spPr>
            <a:xfrm>
              <a:off x="6613442" y="2375647"/>
              <a:ext cx="1997735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Paginated Reports 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DDDB356-8C77-4634-8DC3-EF8793B397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8761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B0CBD6-8D24-4A88-A078-0E71D8D8EAEA}"/>
              </a:ext>
            </a:extLst>
          </p:cNvPr>
          <p:cNvGrpSpPr/>
          <p:nvPr/>
        </p:nvGrpSpPr>
        <p:grpSpPr>
          <a:xfrm>
            <a:off x="867321" y="3774815"/>
            <a:ext cx="2919680" cy="1217710"/>
            <a:chOff x="3434242" y="2363915"/>
            <a:chExt cx="2189760" cy="91328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C8A4909-E3ED-48D8-B22A-968F91D1DBF0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A9A179-F482-41D5-9FF0-ED68D057F25B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2A198-8C1D-4C09-A875-A80971A2A2FE}"/>
                </a:ext>
              </a:extLst>
            </p:cNvPr>
            <p:cNvSpPr txBox="1"/>
            <p:nvPr/>
          </p:nvSpPr>
          <p:spPr>
            <a:xfrm>
              <a:off x="3851283" y="2376951"/>
              <a:ext cx="1749409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 Data Integration</a:t>
              </a:r>
            </a:p>
            <a:p>
              <a:pPr algn="ctr"/>
              <a:endParaRPr lang="en-US" sz="2400" b="1" dirty="0">
                <a:latin typeface="Century Gothic" panose="020B0502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D46D6C-5BDB-4B83-BF3A-76F3CB0A674B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AAB28C-6B3D-48F0-AA6D-4CBEDAF2A8D7}"/>
              </a:ext>
            </a:extLst>
          </p:cNvPr>
          <p:cNvGrpSpPr/>
          <p:nvPr/>
        </p:nvGrpSpPr>
        <p:grpSpPr>
          <a:xfrm>
            <a:off x="8242379" y="3812888"/>
            <a:ext cx="2919680" cy="827600"/>
            <a:chOff x="3434242" y="2363915"/>
            <a:chExt cx="2189760" cy="62070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02C418F-B6DB-4B92-AAC8-842552636ED4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32EB28-6EC2-41A0-8715-DBC1AD6FAE8B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B7DBB1-F473-4C89-B1A5-BC4836081406}"/>
                </a:ext>
              </a:extLst>
            </p:cNvPr>
            <p:cNvSpPr txBox="1"/>
            <p:nvPr/>
          </p:nvSpPr>
          <p:spPr>
            <a:xfrm>
              <a:off x="3874592" y="2520375"/>
              <a:ext cx="174940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Dashboards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4B02F1A-5F40-4D1B-9454-B40CE500ED1A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8" name="Google Shape;3117;p49"/>
          <p:cNvGrpSpPr/>
          <p:nvPr/>
        </p:nvGrpSpPr>
        <p:grpSpPr>
          <a:xfrm>
            <a:off x="206827" y="6159611"/>
            <a:ext cx="473515" cy="404437"/>
            <a:chOff x="7989997" y="2015378"/>
            <a:chExt cx="355136" cy="303328"/>
          </a:xfrm>
          <a:solidFill>
            <a:schemeClr val="tx1"/>
          </a:solidFill>
        </p:grpSpPr>
        <p:sp>
          <p:nvSpPr>
            <p:cNvPr id="69" name="Google Shape;3118;p49"/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3119;p49"/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3120;p49"/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6" name="Google Shape;14051;p76"/>
          <p:cNvGrpSpPr/>
          <p:nvPr/>
        </p:nvGrpSpPr>
        <p:grpSpPr>
          <a:xfrm>
            <a:off x="10795355" y="630512"/>
            <a:ext cx="426857" cy="457692"/>
            <a:chOff x="1750887" y="2425727"/>
            <a:chExt cx="320143" cy="34326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77" name="Google Shape;14052;p76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14053;p76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0251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3C410-93F3-8C12-FBF5-D6E96873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121920"/>
            <a:ext cx="1200912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8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3036B-32A1-2F10-C806-1D32C52EB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01600"/>
            <a:ext cx="11917680" cy="66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3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7D45C-68B0-187A-0FDA-4215EFF66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"/>
            <a:ext cx="11948160" cy="66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7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B7C95-6E34-E59A-9A37-75F4FF877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76654"/>
            <a:ext cx="11953875" cy="67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3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37189-07C8-4CCC-0430-0B970BCB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" y="119438"/>
            <a:ext cx="12017829" cy="661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7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1491E-21FF-99D7-95C2-58909B49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06"/>
            <a:ext cx="12192000" cy="66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5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4"/>
          <p:cNvSpPr txBox="1">
            <a:spLocks noGrp="1"/>
          </p:cNvSpPr>
          <p:nvPr>
            <p:ph type="ctrTitle"/>
          </p:nvPr>
        </p:nvSpPr>
        <p:spPr>
          <a:xfrm>
            <a:off x="1356660" y="2227894"/>
            <a:ext cx="5751017" cy="240221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p59"/>
          <p:cNvSpPr txBox="1">
            <a:spLocks noGrp="1"/>
          </p:cNvSpPr>
          <p:nvPr>
            <p:ph type="title"/>
          </p:nvPr>
        </p:nvSpPr>
        <p:spPr>
          <a:xfrm>
            <a:off x="663467" y="1199333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4267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DATA SOURCES</a:t>
            </a:r>
            <a:endParaRPr sz="4267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DAC8A2E-21E4-401D-9B8F-F5283D12E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941" y="2311359"/>
            <a:ext cx="5810044" cy="3460111"/>
          </a:xfrm>
          <a:solidFill>
            <a:schemeClr val="bg1"/>
          </a:solidFill>
        </p:spPr>
        <p:txBody>
          <a:bodyPr/>
          <a:lstStyle/>
          <a:p>
            <a:pPr algn="l" fontAlgn="base"/>
            <a:r>
              <a:rPr lang="en-US" sz="2000" b="1" i="0" dirty="0">
                <a:solidFill>
                  <a:srgbClr val="202124"/>
                </a:solidFill>
                <a:effectLst/>
                <a:latin typeface="zeitung"/>
              </a:rPr>
              <a:t>Brazilian E-Commerce Public Dataset by Olist</a:t>
            </a:r>
          </a:p>
          <a:p>
            <a:pPr algn="l" fontAlgn="base"/>
            <a:endParaRPr lang="en-US" sz="2000" b="1" i="0" dirty="0">
              <a:effectLst/>
              <a:latin typeface="zeitung"/>
            </a:endParaRPr>
          </a:p>
          <a:p>
            <a:pPr marL="0" algn="just"/>
            <a:r>
              <a:rPr lang="en-US" b="0" i="0" dirty="0">
                <a:effectLst/>
                <a:latin typeface="Inter"/>
              </a:rPr>
              <a:t>-This is a Brazilian ecommerce public dataset of orders </a:t>
            </a:r>
            <a:br>
              <a:rPr lang="en-US" b="0" i="0" dirty="0">
                <a:effectLst/>
                <a:latin typeface="Inter"/>
              </a:rPr>
            </a:br>
            <a:r>
              <a:rPr lang="en-US" b="0" i="0" dirty="0">
                <a:effectLst/>
                <a:latin typeface="Inter"/>
              </a:rPr>
              <a:t>  made at </a:t>
            </a:r>
            <a:r>
              <a:rPr lang="en-US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Olist Store</a:t>
            </a:r>
            <a:r>
              <a:rPr lang="en-US" b="0" i="0" dirty="0">
                <a:effectLst/>
                <a:latin typeface="Inter"/>
              </a:rPr>
              <a:t>. The dataset has information</a:t>
            </a:r>
            <a:r>
              <a:rPr lang="en-US" dirty="0">
                <a:latin typeface="Inter"/>
              </a:rPr>
              <a:t> </a:t>
            </a:r>
            <a:r>
              <a:rPr lang="en-US" b="0" i="0" dirty="0">
                <a:effectLst/>
                <a:latin typeface="Inter"/>
              </a:rPr>
              <a:t>of 100k   </a:t>
            </a:r>
            <a:br>
              <a:rPr lang="en-US" b="0" i="0" dirty="0">
                <a:effectLst/>
                <a:latin typeface="Inter"/>
              </a:rPr>
            </a:br>
            <a:r>
              <a:rPr lang="en-US" b="0" i="0" dirty="0">
                <a:effectLst/>
                <a:latin typeface="Inter"/>
              </a:rPr>
              <a:t>  orders from 2016 to 2018 made at multiple marketplaces  </a:t>
            </a:r>
            <a:br>
              <a:rPr lang="en-US" b="0" i="0" dirty="0">
                <a:effectLst/>
                <a:latin typeface="Inter"/>
              </a:rPr>
            </a:br>
            <a:r>
              <a:rPr lang="en-US" b="0" i="0" dirty="0">
                <a:effectLst/>
                <a:latin typeface="Inter"/>
              </a:rPr>
              <a:t>  in Brazil.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</a:pPr>
            <a:r>
              <a:rPr lang="en-US" dirty="0">
                <a:latin typeface="Inter"/>
              </a:rPr>
              <a:t>- olist dataset  contains 9 tables</a:t>
            </a:r>
            <a:r>
              <a:rPr lang="en-US" dirty="0">
                <a:solidFill>
                  <a:srgbClr val="3C4043"/>
                </a:solidFill>
                <a:latin typeface="Inter"/>
              </a:rPr>
              <a:t>: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Customer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Geolocation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Order items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Order payments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Order reviews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990575" lvl="1" indent="-38099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0"/>
            <a:endParaRPr lang="en-US" dirty="0"/>
          </a:p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2A500EA-E765-43F5-A9F0-96CA1CE6BC52}"/>
              </a:ext>
            </a:extLst>
          </p:cNvPr>
          <p:cNvSpPr txBox="1">
            <a:spLocks/>
          </p:cNvSpPr>
          <p:nvPr/>
        </p:nvSpPr>
        <p:spPr>
          <a:xfrm>
            <a:off x="6006749" y="2126956"/>
            <a:ext cx="7390131" cy="6277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67" dirty="0">
              <a:solidFill>
                <a:srgbClr val="9454C3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1" name="Picture 10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7DD9D53E-76E4-42E0-AD3E-B98CC7955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1411" y="5403242"/>
            <a:ext cx="736456" cy="736456"/>
          </a:xfrm>
          <a:prstGeom prst="rect">
            <a:avLst/>
          </a:prstGeom>
        </p:spPr>
      </p:pic>
      <p:grpSp>
        <p:nvGrpSpPr>
          <p:cNvPr id="21" name="Google Shape;13707;p76"/>
          <p:cNvGrpSpPr/>
          <p:nvPr/>
        </p:nvGrpSpPr>
        <p:grpSpPr>
          <a:xfrm>
            <a:off x="10723569" y="1401183"/>
            <a:ext cx="493073" cy="471709"/>
            <a:chOff x="3950316" y="3820307"/>
            <a:chExt cx="369805" cy="35378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22" name="Google Shape;13708;p7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3709;p7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3710;p7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3711;p7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57D614-93AE-4C85-9765-8C95645A3E3E}"/>
              </a:ext>
            </a:extLst>
          </p:cNvPr>
          <p:cNvGrpSpPr/>
          <p:nvPr/>
        </p:nvGrpSpPr>
        <p:grpSpPr>
          <a:xfrm>
            <a:off x="1132207" y="2754697"/>
            <a:ext cx="3978580" cy="3300663"/>
            <a:chOff x="1502644" y="2001279"/>
            <a:chExt cx="2824800" cy="213189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6" name="Google Shape;4883;p59">
              <a:extLst>
                <a:ext uri="{FF2B5EF4-FFF2-40B4-BE49-F238E27FC236}">
                  <a16:creationId xmlns:a16="http://schemas.microsoft.com/office/drawing/2014/main" id="{99A0496D-33EE-E62B-783A-D1C8921E0798}"/>
                </a:ext>
              </a:extLst>
            </p:cNvPr>
            <p:cNvGrpSpPr/>
            <p:nvPr/>
          </p:nvGrpSpPr>
          <p:grpSpPr>
            <a:xfrm>
              <a:off x="1502644" y="2001279"/>
              <a:ext cx="2824800" cy="2131896"/>
              <a:chOff x="1502644" y="2001279"/>
              <a:chExt cx="2824800" cy="2131896"/>
            </a:xfrm>
            <a:grpFill/>
          </p:grpSpPr>
          <p:grpSp>
            <p:nvGrpSpPr>
              <p:cNvPr id="26" name="Google Shape;4884;p59">
                <a:extLst>
                  <a:ext uri="{FF2B5EF4-FFF2-40B4-BE49-F238E27FC236}">
                    <a16:creationId xmlns:a16="http://schemas.microsoft.com/office/drawing/2014/main" id="{B5C45226-755B-1092-A554-1FA50792D8B6}"/>
                  </a:ext>
                </a:extLst>
              </p:cNvPr>
              <p:cNvGrpSpPr/>
              <p:nvPr/>
            </p:nvGrpSpPr>
            <p:grpSpPr>
              <a:xfrm>
                <a:off x="1502644" y="2001279"/>
                <a:ext cx="2824800" cy="2046396"/>
                <a:chOff x="2097456" y="1944604"/>
                <a:chExt cx="2824800" cy="2046396"/>
              </a:xfrm>
              <a:grpFill/>
            </p:grpSpPr>
            <p:sp>
              <p:nvSpPr>
                <p:cNvPr id="28" name="Google Shape;4885;p59">
                  <a:extLst>
                    <a:ext uri="{FF2B5EF4-FFF2-40B4-BE49-F238E27FC236}">
                      <a16:creationId xmlns:a16="http://schemas.microsoft.com/office/drawing/2014/main" id="{1FF2CA69-D438-7417-186F-442944A7DA79}"/>
                    </a:ext>
                  </a:extLst>
                </p:cNvPr>
                <p:cNvSpPr/>
                <p:nvPr/>
              </p:nvSpPr>
              <p:spPr>
                <a:xfrm>
                  <a:off x="3403109" y="3673900"/>
                  <a:ext cx="213600" cy="317100"/>
                </a:xfrm>
                <a:prstGeom prst="roundRect">
                  <a:avLst>
                    <a:gd name="adj" fmla="val 19795"/>
                  </a:avLst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29" name="Google Shape;4886;p59">
                  <a:extLst>
                    <a:ext uri="{FF2B5EF4-FFF2-40B4-BE49-F238E27FC236}">
                      <a16:creationId xmlns:a16="http://schemas.microsoft.com/office/drawing/2014/main" id="{A053654A-20AC-FC23-EE04-85899BADE4D1}"/>
                    </a:ext>
                  </a:extLst>
                </p:cNvPr>
                <p:cNvSpPr/>
                <p:nvPr/>
              </p:nvSpPr>
              <p:spPr>
                <a:xfrm>
                  <a:off x="2097456" y="1944604"/>
                  <a:ext cx="2824800" cy="1801200"/>
                </a:xfrm>
                <a:prstGeom prst="roundRect">
                  <a:avLst>
                    <a:gd name="adj" fmla="val 5161"/>
                  </a:avLst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30" name="Google Shape;4887;p59">
                  <a:extLst>
                    <a:ext uri="{FF2B5EF4-FFF2-40B4-BE49-F238E27FC236}">
                      <a16:creationId xmlns:a16="http://schemas.microsoft.com/office/drawing/2014/main" id="{33A7302F-637C-8B59-374D-61560C320B4A}"/>
                    </a:ext>
                  </a:extLst>
                </p:cNvPr>
                <p:cNvSpPr/>
                <p:nvPr/>
              </p:nvSpPr>
              <p:spPr>
                <a:xfrm>
                  <a:off x="3472356" y="3598594"/>
                  <a:ext cx="75000" cy="753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</p:grpSp>
          <p:sp>
            <p:nvSpPr>
              <p:cNvPr id="27" name="Google Shape;4888;p59">
                <a:extLst>
                  <a:ext uri="{FF2B5EF4-FFF2-40B4-BE49-F238E27FC236}">
                    <a16:creationId xmlns:a16="http://schemas.microsoft.com/office/drawing/2014/main" id="{875E0008-DE52-DFE3-AF98-185CF5035F77}"/>
                  </a:ext>
                </a:extLst>
              </p:cNvPr>
              <p:cNvSpPr/>
              <p:nvPr/>
            </p:nvSpPr>
            <p:spPr>
              <a:xfrm>
                <a:off x="2520100" y="4013775"/>
                <a:ext cx="789900" cy="119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9409108-D070-41DA-9ABE-4709FA78A5AE}"/>
                </a:ext>
              </a:extLst>
            </p:cNvPr>
            <p:cNvSpPr/>
            <p:nvPr/>
          </p:nvSpPr>
          <p:spPr>
            <a:xfrm>
              <a:off x="1597374" y="2076572"/>
              <a:ext cx="2651898" cy="1493197"/>
            </a:xfrm>
            <a:prstGeom prst="roundRect">
              <a:avLst>
                <a:gd name="adj" fmla="val 817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337ECE-23C0-431E-B455-29EF2BFFF33E}"/>
                </a:ext>
              </a:extLst>
            </p:cNvPr>
            <p:cNvGrpSpPr/>
            <p:nvPr/>
          </p:nvGrpSpPr>
          <p:grpSpPr>
            <a:xfrm>
              <a:off x="1678271" y="2097167"/>
              <a:ext cx="360600" cy="87792"/>
              <a:chOff x="939500" y="2558734"/>
              <a:chExt cx="587989" cy="140940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F4F439-C638-488E-84F1-1CCB4D10848E}"/>
                  </a:ext>
                </a:extLst>
              </p:cNvPr>
              <p:cNvSpPr/>
              <p:nvPr/>
            </p:nvSpPr>
            <p:spPr>
              <a:xfrm>
                <a:off x="939500" y="2558734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D91E790-252C-472D-B635-FD59A055DF49}"/>
                  </a:ext>
                </a:extLst>
              </p:cNvPr>
              <p:cNvSpPr/>
              <p:nvPr/>
            </p:nvSpPr>
            <p:spPr>
              <a:xfrm>
                <a:off x="1164914" y="2562514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CB15329-BF84-4D6E-BEFA-CB5875A2C35C}"/>
                  </a:ext>
                </a:extLst>
              </p:cNvPr>
              <p:cNvSpPr/>
              <p:nvPr/>
            </p:nvSpPr>
            <p:spPr>
              <a:xfrm>
                <a:off x="1390329" y="2559367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07BBD3-3485-58D5-567F-C40780B20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8" y="2969291"/>
            <a:ext cx="3502644" cy="213561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FBED9A-2FA6-BD53-EEEC-1DF734F4DB21}"/>
              </a:ext>
            </a:extLst>
          </p:cNvPr>
          <p:cNvSpPr txBox="1"/>
          <p:nvPr/>
        </p:nvSpPr>
        <p:spPr>
          <a:xfrm>
            <a:off x="7708975" y="4204006"/>
            <a:ext cx="3667759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575" lvl="1" indent="-38099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Orders</a:t>
            </a:r>
          </a:p>
          <a:p>
            <a:pPr marL="990575" lvl="1" indent="-38099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Products</a:t>
            </a:r>
          </a:p>
          <a:p>
            <a:pPr marL="990575" lvl="1" indent="-38099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Sellers</a:t>
            </a:r>
          </a:p>
          <a:p>
            <a:pPr marL="990575" lvl="1" indent="-38099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Gothic" panose="020B0502020202020204" pitchFamily="34" charset="0"/>
              </a:rPr>
              <a:t>Category name translation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AD0D18E-0037-4761-9FF0-28CF3670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75" y="808368"/>
            <a:ext cx="10864849" cy="827616"/>
          </a:xfr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pPr algn="ctr">
              <a:buClr>
                <a:srgbClr val="000000"/>
              </a:buClr>
            </a:pPr>
            <a:r>
              <a:rPr lang="en-US" sz="4267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GATHERING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B72FF-1BB3-439F-BE57-54BD1669AED7}"/>
              </a:ext>
            </a:extLst>
          </p:cNvPr>
          <p:cNvSpPr txBox="1"/>
          <p:nvPr/>
        </p:nvSpPr>
        <p:spPr>
          <a:xfrm>
            <a:off x="321102" y="1899844"/>
            <a:ext cx="7425869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indent="-457189">
              <a:spcAft>
                <a:spcPts val="667"/>
              </a:spcAft>
              <a:buClr>
                <a:schemeClr val="dk2"/>
              </a:buClr>
              <a:buSzPts val="1400"/>
            </a:pPr>
            <a:r>
              <a:rPr lang="en-US" sz="2400" dirty="0">
                <a:solidFill>
                  <a:schemeClr val="accent1"/>
                </a:solidFill>
                <a:latin typeface="Century Gothic" panose="020B0502020202020204" pitchFamily="34" charset="0"/>
                <a:ea typeface="Roboto"/>
                <a:sym typeface="Roboto"/>
              </a:rPr>
              <a:t>We wanted to expand our data to get more information and get more dimensions and realistic insights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New data sources :</a:t>
            </a:r>
          </a:p>
          <a:p>
            <a:pPr marL="380990" lvl="5" indent="-38099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Gathering all data excel sheets </a:t>
            </a:r>
            <a:b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</a:br>
            <a: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( Kaggle dataset ) Into one database </a:t>
            </a:r>
            <a:b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</a:br>
            <a: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(SQL server DB)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521670-8A95-4CE4-80B8-5A2AE922CED0}"/>
              </a:ext>
            </a:extLst>
          </p:cNvPr>
          <p:cNvGrpSpPr/>
          <p:nvPr/>
        </p:nvGrpSpPr>
        <p:grpSpPr>
          <a:xfrm>
            <a:off x="7581548" y="2630367"/>
            <a:ext cx="4331745" cy="3388657"/>
            <a:chOff x="6169713" y="2721685"/>
            <a:chExt cx="2888226" cy="231558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0CF9FF-6332-49C4-B0ED-0CB0BF7280D6}"/>
                </a:ext>
              </a:extLst>
            </p:cNvPr>
            <p:cNvSpPr/>
            <p:nvPr/>
          </p:nvSpPr>
          <p:spPr>
            <a:xfrm>
              <a:off x="6169713" y="2721685"/>
              <a:ext cx="2888226" cy="2315582"/>
            </a:xfrm>
            <a:prstGeom prst="roundRect">
              <a:avLst>
                <a:gd name="adj" fmla="val 8172"/>
              </a:avLst>
            </a:prstGeom>
            <a:grpFill/>
            <a:ln w="31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D18DE6-6E3B-49EB-9FF9-AFB2939FB817}"/>
                </a:ext>
              </a:extLst>
            </p:cNvPr>
            <p:cNvGrpSpPr/>
            <p:nvPr/>
          </p:nvGrpSpPr>
          <p:grpSpPr>
            <a:xfrm>
              <a:off x="6320779" y="2845636"/>
              <a:ext cx="587989" cy="140940"/>
              <a:chOff x="939500" y="2558734"/>
              <a:chExt cx="587989" cy="140940"/>
            </a:xfrm>
            <a:grpFill/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3E838-A9BF-4C62-B75F-F7E80377889D}"/>
                  </a:ext>
                </a:extLst>
              </p:cNvPr>
              <p:cNvSpPr/>
              <p:nvPr/>
            </p:nvSpPr>
            <p:spPr>
              <a:xfrm>
                <a:off x="939500" y="2558734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2E012C-C3BD-4DF4-B23E-94B97B95CAE8}"/>
                  </a:ext>
                </a:extLst>
              </p:cNvPr>
              <p:cNvSpPr/>
              <p:nvPr/>
            </p:nvSpPr>
            <p:spPr>
              <a:xfrm>
                <a:off x="1164914" y="2562514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55C45-15B1-48D4-BD11-7909EA1E43CA}"/>
                  </a:ext>
                </a:extLst>
              </p:cNvPr>
              <p:cNvSpPr/>
              <p:nvPr/>
            </p:nvSpPr>
            <p:spPr>
              <a:xfrm>
                <a:off x="1390329" y="2559367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21" name="Google Shape;13838;p76"/>
          <p:cNvSpPr/>
          <p:nvPr/>
        </p:nvSpPr>
        <p:spPr>
          <a:xfrm>
            <a:off x="10801835" y="976736"/>
            <a:ext cx="456673" cy="445588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87B373-3E66-75A2-30C8-DBB5E6F8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16" y="3098838"/>
            <a:ext cx="3960051" cy="27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AD0D18E-0037-4761-9FF0-28CF3670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75" y="808368"/>
            <a:ext cx="10864849" cy="827616"/>
          </a:xfr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Preprocessing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B72FF-1BB3-439F-BE57-54BD1669AED7}"/>
              </a:ext>
            </a:extLst>
          </p:cNvPr>
          <p:cNvSpPr txBox="1"/>
          <p:nvPr/>
        </p:nvSpPr>
        <p:spPr>
          <a:xfrm>
            <a:off x="389151" y="2951946"/>
            <a:ext cx="11413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“Deleting Unwanted Columns”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3600" dirty="0">
                <a:latin typeface="Century Gothic" panose="020B0502020202020204" pitchFamily="34" charset="0"/>
              </a:rPr>
              <a:t>“Identifying And Handling The Missing Values”</a:t>
            </a:r>
            <a:endParaRPr lang="en-US" sz="3200" dirty="0"/>
          </a:p>
        </p:txBody>
      </p:sp>
      <p:sp>
        <p:nvSpPr>
          <p:cNvPr id="21" name="Google Shape;13838;p76"/>
          <p:cNvSpPr/>
          <p:nvPr/>
        </p:nvSpPr>
        <p:spPr>
          <a:xfrm>
            <a:off x="10801835" y="976736"/>
            <a:ext cx="456673" cy="445588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3759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5A8D4C-D1BC-C27A-B939-4420514DC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3" y="466297"/>
            <a:ext cx="11117226" cy="5925406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5" name="Google Shape;5298;p69"/>
          <p:cNvGrpSpPr/>
          <p:nvPr/>
        </p:nvGrpSpPr>
        <p:grpSpPr>
          <a:xfrm>
            <a:off x="580943" y="584019"/>
            <a:ext cx="181859" cy="191747"/>
            <a:chOff x="4854075" y="2527625"/>
            <a:chExt cx="56000" cy="59050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" name="Google Shape;5299;p6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5300;p6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Rectangle 7"/>
          <p:cNvSpPr/>
          <p:nvPr/>
        </p:nvSpPr>
        <p:spPr>
          <a:xfrm>
            <a:off x="752876" y="356728"/>
            <a:ext cx="1656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OLTP</a:t>
            </a:r>
            <a:endParaRPr lang="en-US" sz="2000" b="1" dirty="0">
              <a:solidFill>
                <a:schemeClr val="dk2"/>
              </a:solidFill>
              <a:latin typeface="Century Gothic" panose="020B0502020202020204" pitchFamily="34" charset="0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8281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5E37-950D-4E38-AD21-F72403E079E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sz="4267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INTEGRATION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68096-EE62-4615-94FB-9D3D703E9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6744" y="3085826"/>
            <a:ext cx="6033595" cy="2572841"/>
          </a:xfrm>
        </p:spPr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Build data warehouse structure</a:t>
            </a:r>
          </a:p>
          <a:p>
            <a:pPr marL="203195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    - Fact table </a:t>
            </a:r>
          </a:p>
          <a:p>
            <a:pPr marL="203195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    - Dimensions tables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Integrate database to the data warehouse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With SQL server integration tool (SSIS)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49" name="Google Shape;12583;p73"/>
          <p:cNvGrpSpPr/>
          <p:nvPr/>
        </p:nvGrpSpPr>
        <p:grpSpPr>
          <a:xfrm>
            <a:off x="10830560" y="1391445"/>
            <a:ext cx="426720" cy="426720"/>
            <a:chOff x="1187048" y="238125"/>
            <a:chExt cx="5256397" cy="524847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50" name="Google Shape;12584;p7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2585;p73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2586;p73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12587;p73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7531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864E4B-651D-B558-53D1-F400EF30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77520"/>
            <a:ext cx="1144016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585C7-92A6-48D1-1F67-FC3702BAB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3" y="263474"/>
            <a:ext cx="11186160" cy="630154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grpSp>
        <p:nvGrpSpPr>
          <p:cNvPr id="5" name="Google Shape;5298;p69"/>
          <p:cNvGrpSpPr/>
          <p:nvPr/>
        </p:nvGrpSpPr>
        <p:grpSpPr>
          <a:xfrm>
            <a:off x="511750" y="430498"/>
            <a:ext cx="181859" cy="191747"/>
            <a:chOff x="4854075" y="2527625"/>
            <a:chExt cx="56000" cy="59050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" name="Google Shape;5299;p6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5300;p6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Rectangle 7"/>
          <p:cNvSpPr/>
          <p:nvPr/>
        </p:nvSpPr>
        <p:spPr>
          <a:xfrm>
            <a:off x="752876" y="356729"/>
            <a:ext cx="3892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Final Data </a:t>
            </a:r>
            <a:r>
              <a:rPr lang="en-US" sz="16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Warehouse (Star </a:t>
            </a:r>
            <a:r>
              <a:rPr lang="en-US" sz="16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Schema) </a:t>
            </a:r>
          </a:p>
        </p:txBody>
      </p:sp>
    </p:spTree>
    <p:extLst>
      <p:ext uri="{BB962C8B-B14F-4D97-AF65-F5344CB8AC3E}">
        <p14:creationId xmlns:p14="http://schemas.microsoft.com/office/powerpoint/2010/main" val="413851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</TotalTime>
  <Words>202</Words>
  <Application>Microsoft Office PowerPoint</Application>
  <PresentationFormat>Widescreen</PresentationFormat>
  <Paragraphs>55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Inter</vt:lpstr>
      <vt:lpstr>Roboto</vt:lpstr>
      <vt:lpstr>Segoe UI</vt:lpstr>
      <vt:lpstr>zeitung</vt:lpstr>
      <vt:lpstr>Office Theme</vt:lpstr>
      <vt:lpstr>Olist  Brazilian  E-Commerce</vt:lpstr>
      <vt:lpstr>PowerPoint Presentation</vt:lpstr>
      <vt:lpstr>DATA SOURCES</vt:lpstr>
      <vt:lpstr>DATA GATHERING</vt:lpstr>
      <vt:lpstr>Data Preprocessing </vt:lpstr>
      <vt:lpstr>PowerPoint Presentation</vt:lpstr>
      <vt:lpstr>DATA INTEGRATION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 Brazilian  E-Commerce</dc:title>
  <dc:creator>Mahmoud Mostafa labeb</dc:creator>
  <cp:lastModifiedBy>Mohamed Atef</cp:lastModifiedBy>
  <cp:revision>7</cp:revision>
  <dcterms:created xsi:type="dcterms:W3CDTF">2023-02-14T12:48:55Z</dcterms:created>
  <dcterms:modified xsi:type="dcterms:W3CDTF">2023-02-28T11:17:18Z</dcterms:modified>
</cp:coreProperties>
</file>